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70" r:id="rId12"/>
    <p:sldId id="264" r:id="rId13"/>
    <p:sldId id="265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5832648"/>
          </a:xfrm>
        </p:spPr>
        <p:txBody>
          <a:bodyPr>
            <a:noAutofit/>
          </a:bodyPr>
          <a:lstStyle/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«Орта білім беру ұйымдары</a:t>
            </a:r>
            <a:b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үшін міндетті мектеп формасына қойылатын талаптарды бекіту туралы»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3202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142853"/>
            <a:ext cx="885831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                  Қалалық білім бөлімі Атырау облысы Білім беру басқармасының 2017 жылғы 05-ші мамырдағы </a:t>
            </a:r>
          </a:p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                     №15-4-8\1374 хаты. </a:t>
            </a:r>
          </a:p>
          <a:p>
            <a:pPr marL="342900" indent="-342900">
              <a:buFont typeface="+mj-lt"/>
              <a:buAutoNum type="arabicPeriod"/>
            </a:pP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 2017-2018   жаңа оқу жылында діни орамал тағу мәселесіне қатысты келеңсіз оқиғалардың алдын-алу </a:t>
            </a:r>
            <a:r>
              <a:rPr lang="kk-KZ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мақсатында,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 оқушылар мен ата-аналары арасында түсіндіру жұмыстарын жүргізу қажет.</a:t>
            </a:r>
          </a:p>
          <a:p>
            <a:pPr marL="342900" indent="-342900">
              <a:buFont typeface="+mj-lt"/>
              <a:buAutoNum type="arabicPeriod"/>
            </a:pPr>
            <a:endParaRPr lang="kk-K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Қазақстан Республикасы Білім және ғылым министрінің 2016 жылғы 14 қаңтардағы №26 бұйрығымен бекітілген “Орта білім беру ұйымдарында міндетті мектеп формасына  қойылатын талаптардың” 3-ші бөліміне(әсіресе  25-ші тармағына) көңіл бөлу керек.</a:t>
            </a:r>
          </a:p>
          <a:p>
            <a:pPr marL="342900" indent="-342900">
              <a:buFont typeface="+mj-lt"/>
              <a:buAutoNum type="arabicPeriod"/>
            </a:pPr>
            <a:endParaRPr lang="kk-K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Білім беру ұйымдарында белгіленген мектеп формасына қойылатын талаптарды орындамаған ата-аналарға және өзге де өкілдерге білім саласы бойынша облыстағы бақылау департаменті жолдаған төмендегі құжаттарды жасақтап, тиісті органдарға жолдау сұралады:</a:t>
            </a:r>
          </a:p>
          <a:p>
            <a:pPr marL="342900" indent="-342900"/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        1.Мемлекеттік мекеме басшысының хаты;</a:t>
            </a:r>
          </a:p>
          <a:p>
            <a:pPr marL="342900" indent="-342900"/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        2.Жеке басын куәландыратын құжаттың көшірмесі;</a:t>
            </a:r>
          </a:p>
          <a:p>
            <a:pPr marL="342900" indent="-342900"/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        3.Тұрғылықты жері;</a:t>
            </a:r>
          </a:p>
          <a:p>
            <a:pPr marL="342900" indent="-342900"/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        4.Жұмыс орны, телефонның, факстың, ұялы байланыстың абоненттік  нөмері және электрондық мекенжайы (егер бұлар болса)</a:t>
            </a:r>
          </a:p>
          <a:p>
            <a:pPr marL="342900" indent="-342900"/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        5.Түсініктемесі;</a:t>
            </a:r>
          </a:p>
          <a:p>
            <a:pPr marL="342900" indent="-342900"/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        6.Әкімшілік құқық бұзушылық жасау фактісін растайтын құжаттар:</a:t>
            </a:r>
          </a:p>
          <a:p>
            <a:pPr marL="342900" indent="-342900"/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             -2016ж.14.02.№26  бұйрығымен таныстырған мәліметі.</a:t>
            </a:r>
          </a:p>
          <a:p>
            <a:pPr marL="342900" indent="-342900"/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             - 2016ж.14.02.№26  бұйрығы негізінде бекітілген мектеп басшысының мәліметі;</a:t>
            </a:r>
          </a:p>
          <a:p>
            <a:pPr marL="342900" indent="-342900"/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             - 2016ж.14.02.№26 бұйрығы негізіндегі мектеп формасын сақтау мәселесін қоғамдық кеңестің</a:t>
            </a:r>
          </a:p>
          <a:p>
            <a:pPr marL="342900" indent="-342900"/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               талқылауына шығаруы туралы мәліметтер.</a:t>
            </a:r>
          </a:p>
          <a:p>
            <a:pPr marL="342900" indent="-342900"/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             -Білім беру ұйымының жарғысы</a:t>
            </a:r>
          </a:p>
          <a:p>
            <a:pPr marL="342900" indent="-342900"/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             -Ата-аналармени өткізілген ата-аналар жиналыстарының хаттамалары</a:t>
            </a:r>
          </a:p>
          <a:p>
            <a:pPr marL="342900" indent="-342900"/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        7.Істі шешу үшін қажетті өзге де мәліметтер.</a:t>
            </a:r>
          </a:p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                                    Бөлім басшысы:                                             С.Аманшиева</a:t>
            </a:r>
          </a:p>
          <a:p>
            <a:endParaRPr lang="kk-K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800" dirty="0" smtClean="0">
                <a:latin typeface="Times New Roman" pitchFamily="18" charset="0"/>
                <a:cs typeface="Times New Roman" pitchFamily="18" charset="0"/>
              </a:rPr>
              <a:t>Орындаған:Л.Тулепова</a:t>
            </a: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1214422"/>
            <a:ext cx="2619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Мектеп бұйрығы керек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904875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80432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928991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60685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6958" t="2299" r="28582" b="19540"/>
          <a:stretch>
            <a:fillRect/>
          </a:stretch>
        </p:blipFill>
        <p:spPr bwMode="auto">
          <a:xfrm>
            <a:off x="714348" y="357166"/>
            <a:ext cx="350046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7166"/>
            <a:ext cx="3784595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2" y="2428869"/>
          <a:ext cx="8572559" cy="3571898"/>
        </p:xfrm>
        <a:graphic>
          <a:graphicData uri="http://schemas.openxmlformats.org/drawingml/2006/table">
            <a:tbl>
              <a:tblPr/>
              <a:tblGrid>
                <a:gridCol w="473676"/>
                <a:gridCol w="3598288"/>
                <a:gridCol w="675237"/>
                <a:gridCol w="2110382"/>
                <a:gridCol w="1714976"/>
              </a:tblGrid>
              <a:tr h="1530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latin typeface="Times New Roman"/>
                          <a:ea typeface="Times New Roman"/>
                          <a:cs typeface="Times New Roman"/>
                        </a:rPr>
                        <a:t>№Р/с.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latin typeface="Times New Roman"/>
                          <a:ea typeface="Times New Roman"/>
                          <a:cs typeface="Times New Roman"/>
                        </a:rPr>
                        <a:t>Ата-ананың ( қамқоршысының) аты – жөні.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latin typeface="Times New Roman"/>
                          <a:ea typeface="Times New Roman"/>
                          <a:cs typeface="Times New Roman"/>
                        </a:rPr>
                        <a:t>Әкесінің аты (құжат бойынша).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latin typeface="Times New Roman"/>
                          <a:ea typeface="Times New Roman"/>
                          <a:cs typeface="Times New Roman"/>
                        </a:rPr>
                        <a:t>Сыныбы.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latin typeface="Times New Roman"/>
                          <a:ea typeface="Times New Roman"/>
                          <a:cs typeface="Times New Roman"/>
                        </a:rPr>
                        <a:t>Таныстым 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kk-KZ" sz="1000" dirty="0">
                          <a:latin typeface="Times New Roman"/>
                          <a:ea typeface="Times New Roman"/>
                          <a:cs typeface="Times New Roman"/>
                        </a:rPr>
                        <a:t>қолы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latin typeface="Times New Roman"/>
                          <a:ea typeface="Times New Roman"/>
                          <a:cs typeface="Times New Roman"/>
                        </a:rPr>
                        <a:t>Келісемін.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latin typeface="Times New Roman"/>
                          <a:ea typeface="Times New Roman"/>
                          <a:cs typeface="Times New Roman"/>
                        </a:rPr>
                        <a:t>(қолы)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0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latin typeface="Times New Roman"/>
                          <a:ea typeface="Times New Roman"/>
                          <a:cs typeface="Times New Roman"/>
                        </a:rPr>
                        <a:t>Батырханов Асқар Ерболатұлы.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latin typeface="Times New Roman"/>
                          <a:ea typeface="Times New Roman"/>
                          <a:cs typeface="Times New Roman"/>
                        </a:rPr>
                        <a:t>Аманқосов Ұлжан Бейсенбіқызы.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latin typeface="Times New Roman"/>
                          <a:ea typeface="Times New Roman"/>
                          <a:cs typeface="Times New Roman"/>
                        </a:rPr>
                        <a:t>1 а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қолы</a:t>
                      </a:r>
                      <a:endParaRPr lang="kk-KZ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kk-KZ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-//-//-//-//-//</a:t>
                      </a:r>
                      <a:endParaRPr lang="kk-KZ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-//-//-</a:t>
                      </a:r>
                      <a:endParaRPr lang="kk-KZ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-//-//-//-//-</a:t>
                      </a:r>
                      <a:endParaRPr lang="kk-KZ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-//-//-//-//-</a:t>
                      </a:r>
                      <a:endParaRPr lang="kk-KZ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3" y="214290"/>
            <a:ext cx="871543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Х а б а р л а н д ы р у.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Барлық сынып және топ жетекшілерінің қаперіне.Ағымдағы жылдың 20 қыркүйегіне дейін барлық ата-аналарға ҚР БҒМ-нің 2016 жылғы 14 қаңтардағы №26 бұйрығын таныстырып қол қойдыру міндеттеледі.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Үлгіге назар аударыңыздар !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Жалпы білім беретін Амангелді атындағы орта мектебі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КММ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 Республикасы Білім және Ғылым министрінің 2016 жылғы №26 бұйрығымен бекітілген 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Орта білім беру ұйымдарына міндетті мектеп формасына қойылатын талаптар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1571612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dirty="0" smtClean="0"/>
              <a:t>  Тыңдағандарыңызға рахмет.</a:t>
            </a:r>
            <a:endParaRPr lang="ru-RU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8352928" cy="5505792"/>
          </a:xfrm>
        </p:spPr>
        <p:txBody>
          <a:bodyPr>
            <a:normAutofit/>
          </a:bodyPr>
          <a:lstStyle/>
          <a:p>
            <a:r>
              <a:rPr lang="ru-RU" sz="4800" dirty="0" err="1" smtClean="0">
                <a:solidFill>
                  <a:srgbClr val="002060"/>
                </a:solidFill>
              </a:rPr>
              <a:t>Қазақстан </a:t>
            </a:r>
            <a:r>
              <a:rPr lang="ru-RU" sz="4800" dirty="0" err="1">
                <a:solidFill>
                  <a:srgbClr val="002060"/>
                </a:solidFill>
              </a:rPr>
              <a:t>республикасы</a:t>
            </a:r>
            <a:r>
              <a:rPr lang="ru-RU" sz="4800" dirty="0">
                <a:solidFill>
                  <a:srgbClr val="002060"/>
                </a:solidFill>
              </a:rPr>
              <a:t> </a:t>
            </a:r>
            <a:r>
              <a:rPr lang="ru-RU" sz="4800" dirty="0" err="1">
                <a:solidFill>
                  <a:srgbClr val="002060"/>
                </a:solidFill>
              </a:rPr>
              <a:t>Білім</a:t>
            </a:r>
            <a:r>
              <a:rPr lang="ru-RU" sz="4800" dirty="0">
                <a:solidFill>
                  <a:srgbClr val="002060"/>
                </a:solidFill>
              </a:rPr>
              <a:t> </a:t>
            </a:r>
            <a:r>
              <a:rPr lang="ru-RU" sz="4800" dirty="0" err="1">
                <a:solidFill>
                  <a:srgbClr val="002060"/>
                </a:solidFill>
              </a:rPr>
              <a:t>және ғылым министрінің</a:t>
            </a:r>
            <a:r>
              <a:rPr lang="ru-RU" sz="4800" dirty="0">
                <a:solidFill>
                  <a:srgbClr val="002060"/>
                </a:solidFill>
              </a:rPr>
              <a:t> </a:t>
            </a:r>
            <a:endParaRPr lang="ru-RU" sz="4800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2016 </a:t>
            </a:r>
            <a:r>
              <a:rPr lang="ru-RU" sz="4800" dirty="0" err="1">
                <a:solidFill>
                  <a:srgbClr val="FF0000"/>
                </a:solidFill>
              </a:rPr>
              <a:t>жылғы </a:t>
            </a:r>
            <a:r>
              <a:rPr lang="ru-RU" sz="4800" dirty="0">
                <a:solidFill>
                  <a:srgbClr val="FF0000"/>
                </a:solidFill>
              </a:rPr>
              <a:t>«14» </a:t>
            </a:r>
            <a:r>
              <a:rPr lang="ru-RU" sz="4800" dirty="0" err="1" smtClean="0">
                <a:solidFill>
                  <a:srgbClr val="FF0000"/>
                </a:solidFill>
              </a:rPr>
              <a:t>қаңтардағы</a:t>
            </a:r>
            <a:r>
              <a:rPr lang="ru-RU" sz="4800" dirty="0" smtClean="0">
                <a:solidFill>
                  <a:srgbClr val="FF0000"/>
                </a:solidFill>
              </a:rPr>
              <a:t> </a:t>
            </a:r>
          </a:p>
          <a:p>
            <a:pPr marL="45720" indent="0"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№</a:t>
            </a:r>
            <a:r>
              <a:rPr lang="ru-RU" sz="4800" dirty="0">
                <a:solidFill>
                  <a:srgbClr val="FF0000"/>
                </a:solidFill>
              </a:rPr>
              <a:t>26 </a:t>
            </a:r>
            <a:r>
              <a:rPr lang="ru-RU" sz="4800" dirty="0" err="1">
                <a:solidFill>
                  <a:srgbClr val="002060"/>
                </a:solidFill>
              </a:rPr>
              <a:t>бұйрығымен бекітілген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2346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8712968" cy="5577800"/>
          </a:xfrm>
        </p:spPr>
        <p:txBody>
          <a:bodyPr>
            <a:noAutofit/>
          </a:bodyPr>
          <a:lstStyle/>
          <a:p>
            <a:r>
              <a:rPr lang="kk-KZ" sz="2800" dirty="0" smtClean="0">
                <a:solidFill>
                  <a:srgbClr val="002060"/>
                </a:solidFill>
              </a:rPr>
              <a:t>Орта білім беру ұйымдарындағы міндетті мектеп формасына қойылатын талаптар:</a:t>
            </a:r>
          </a:p>
          <a:p>
            <a:endParaRPr lang="kk-KZ" sz="2800" dirty="0" smtClean="0">
              <a:solidFill>
                <a:srgbClr val="002060"/>
              </a:solidFill>
            </a:endParaRPr>
          </a:p>
          <a:p>
            <a:r>
              <a:rPr lang="kk-KZ" sz="2800" dirty="0" smtClean="0">
                <a:solidFill>
                  <a:srgbClr val="002060"/>
                </a:solidFill>
              </a:rPr>
              <a:t>1.Орта білім беру ұйымдарының міндетті мектеп формасының үлгісі, түрі классикалық стильде, бірыңғай түс гаммасында жасалады,үшеуден асырмай түстерді араластыруға  рұқсат етіледі.</a:t>
            </a:r>
          </a:p>
          <a:p>
            <a:endParaRPr lang="kk-KZ" sz="2800" dirty="0" smtClean="0">
              <a:solidFill>
                <a:srgbClr val="002060"/>
              </a:solidFill>
            </a:endParaRPr>
          </a:p>
          <a:p>
            <a:r>
              <a:rPr lang="kk-KZ" sz="2800" dirty="0" smtClean="0">
                <a:solidFill>
                  <a:srgbClr val="002060"/>
                </a:solidFill>
              </a:rPr>
              <a:t>2.Мектеп формасы </a:t>
            </a:r>
            <a:r>
              <a:rPr lang="kk-KZ" sz="2800" dirty="0" smtClean="0">
                <a:solidFill>
                  <a:srgbClr val="C00000"/>
                </a:solidFill>
              </a:rPr>
              <a:t>күнделікті,мерекелік және спорттық</a:t>
            </a:r>
            <a:r>
              <a:rPr lang="kk-KZ" sz="2800" dirty="0" smtClean="0">
                <a:solidFill>
                  <a:srgbClr val="002060"/>
                </a:solidFill>
              </a:rPr>
              <a:t> болып бөлінеді.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1341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8352928" cy="5505792"/>
          </a:xfrm>
        </p:spPr>
        <p:txBody>
          <a:bodyPr>
            <a:normAutofit/>
          </a:bodyPr>
          <a:lstStyle/>
          <a:p>
            <a:r>
              <a:rPr lang="kk-KZ" sz="3200" dirty="0" smtClean="0">
                <a:solidFill>
                  <a:srgbClr val="002060"/>
                </a:solidFill>
              </a:rPr>
              <a:t>        3.Ұлдардың мектеп формасы:</a:t>
            </a:r>
          </a:p>
          <a:p>
            <a:pPr marL="45720" indent="0">
              <a:buNone/>
            </a:pPr>
            <a:endParaRPr lang="kk-KZ" sz="3200" dirty="0" smtClean="0">
              <a:solidFill>
                <a:srgbClr val="002060"/>
              </a:solidFill>
            </a:endParaRPr>
          </a:p>
          <a:p>
            <a:r>
              <a:rPr lang="kk-KZ" sz="3200" dirty="0" smtClean="0">
                <a:solidFill>
                  <a:srgbClr val="002060"/>
                </a:solidFill>
              </a:rPr>
              <a:t>Пиджак,жилет,шалбар,мерекелік жейде (қысқы </a:t>
            </a:r>
            <a:r>
              <a:rPr lang="kk-KZ" sz="3200" smtClean="0">
                <a:solidFill>
                  <a:srgbClr val="002060"/>
                </a:solidFill>
              </a:rPr>
              <a:t>мезгілде:трикотаж жилет).</a:t>
            </a:r>
            <a:endParaRPr lang="kk-KZ" sz="3200" dirty="0" smtClean="0">
              <a:solidFill>
                <a:srgbClr val="002060"/>
              </a:solidFill>
            </a:endParaRPr>
          </a:p>
          <a:p>
            <a:r>
              <a:rPr lang="kk-KZ" sz="3200" dirty="0" smtClean="0">
                <a:solidFill>
                  <a:srgbClr val="002060"/>
                </a:solidFill>
              </a:rPr>
              <a:t>Ұлдарға арналған шалбар еркін тігілген және ұзындығы бойынша тобықты жауып тұрады.</a:t>
            </a:r>
          </a:p>
          <a:p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0497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6408712"/>
          </a:xfrm>
        </p:spPr>
        <p:txBody>
          <a:bodyPr/>
          <a:lstStyle/>
          <a:p>
            <a:r>
              <a:rPr lang="kk-KZ" dirty="0" smtClean="0">
                <a:solidFill>
                  <a:srgbClr val="FF0000"/>
                </a:solidFill>
              </a:rPr>
              <a:t>4.Қыздардың мектеп формасы:</a:t>
            </a:r>
            <a:br>
              <a:rPr lang="kk-KZ" dirty="0" smtClean="0">
                <a:solidFill>
                  <a:srgbClr val="FF0000"/>
                </a:solidFill>
              </a:rPr>
            </a:br>
            <a:r>
              <a:rPr lang="kk-KZ" sz="4000" dirty="0" smtClean="0"/>
              <a:t>пиджак,жилет,юбка,шалбар,</a:t>
            </a:r>
            <a:br>
              <a:rPr lang="kk-KZ" sz="4000" dirty="0" smtClean="0"/>
            </a:br>
            <a:r>
              <a:rPr lang="kk-KZ" sz="4000" dirty="0" smtClean="0"/>
              <a:t>классикалық жейде(қысқы уақытта:трикотаж,жилет,</a:t>
            </a:r>
            <a:br>
              <a:rPr lang="kk-KZ" sz="4000" dirty="0" smtClean="0"/>
            </a:br>
            <a:r>
              <a:rPr lang="kk-KZ" sz="4000" dirty="0" smtClean="0"/>
              <a:t>сарафан,водолазка).Қыздарға арналған шалбарлар еркін тігілген және ұзындығы бойынша тобықты жауып тұрады.   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1890536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260648"/>
            <a:ext cx="83529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   </a:t>
            </a:r>
            <a:r>
              <a:rPr lang="kk-KZ" sz="3200" b="1" dirty="0" smtClean="0">
                <a:solidFill>
                  <a:srgbClr val="C00000"/>
                </a:solidFill>
              </a:rPr>
              <a:t>5.Мектеп формасына түрлі конференцияларға қатысты киім элементтерін қосуға болмайды.Орта білім беру ұйымында кез келген діни </a:t>
            </a:r>
            <a:r>
              <a:rPr lang="kk-KZ" sz="3200" b="1" smtClean="0">
                <a:solidFill>
                  <a:srgbClr val="C00000"/>
                </a:solidFill>
              </a:rPr>
              <a:t>киімдерді:</a:t>
            </a:r>
          </a:p>
          <a:p>
            <a:r>
              <a:rPr lang="kk-KZ" sz="3200" b="1" dirty="0" smtClean="0">
                <a:solidFill>
                  <a:srgbClr val="002060"/>
                </a:solidFill>
              </a:rPr>
              <a:t>(хиджаб,никаб,бурка,паранжа,сикх тюрбандары және иудей кипа-бас киімдерді және т.б) кез келген діни атрибутикаларды (белгілерді) киюге тыйым салынған.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9275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749480" cy="5793824"/>
          </a:xfrm>
        </p:spPr>
        <p:txBody>
          <a:bodyPr>
            <a:normAutofit fontScale="47500" lnSpcReduction="20000"/>
          </a:bodyPr>
          <a:lstStyle/>
          <a:p>
            <a:r>
              <a:rPr lang="kk-KZ" sz="1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6.Ата-аналар және өзге заңды өкілдер білім алушылардың орта білім беру ұйымында белгіленген мектеп формасын киюіне жауап береді</a:t>
            </a:r>
            <a:r>
              <a:rPr lang="kk-KZ" dirty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8246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640960" cy="6480720"/>
          </a:xfrm>
        </p:spPr>
        <p:txBody>
          <a:bodyPr>
            <a:normAutofit/>
          </a:bodyPr>
          <a:lstStyle/>
          <a:p>
            <a:r>
              <a:rPr lang="kk-KZ" sz="4000" b="1" dirty="0" smtClean="0">
                <a:solidFill>
                  <a:srgbClr val="002060"/>
                </a:solidFill>
              </a:rPr>
              <a:t>7. Басшы ағымдағы жылғы 25 мамырға дейін мектеп формасының бекітілуін қамтамасыз етеді.</a:t>
            </a:r>
          </a:p>
          <a:p>
            <a:endParaRPr lang="kk-KZ" sz="4000" b="1" dirty="0" smtClean="0">
              <a:solidFill>
                <a:srgbClr val="002060"/>
              </a:solidFill>
            </a:endParaRPr>
          </a:p>
          <a:p>
            <a:endParaRPr lang="kk-KZ" sz="4000" b="1" dirty="0">
              <a:solidFill>
                <a:srgbClr val="002060"/>
              </a:solidFill>
            </a:endParaRPr>
          </a:p>
          <a:p>
            <a:r>
              <a:rPr lang="kk-KZ" sz="2400" b="1" dirty="0" smtClean="0">
                <a:solidFill>
                  <a:srgbClr val="002060"/>
                </a:solidFill>
              </a:rPr>
              <a:t>Қазақстан Республикасының</a:t>
            </a:r>
          </a:p>
          <a:p>
            <a:r>
              <a:rPr lang="kk-KZ" sz="2400" b="1" dirty="0" smtClean="0">
                <a:solidFill>
                  <a:srgbClr val="002060"/>
                </a:solidFill>
              </a:rPr>
              <a:t>Білім және ғылым </a:t>
            </a:r>
          </a:p>
          <a:p>
            <a:r>
              <a:rPr lang="kk-KZ" sz="2400" b="1" dirty="0">
                <a:solidFill>
                  <a:srgbClr val="002060"/>
                </a:solidFill>
              </a:rPr>
              <a:t>м</a:t>
            </a:r>
            <a:r>
              <a:rPr lang="kk-KZ" sz="2400" b="1" dirty="0" smtClean="0">
                <a:solidFill>
                  <a:srgbClr val="002060"/>
                </a:solidFill>
              </a:rPr>
              <a:t>инистрі                                                    А.Сәрінжіпов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3732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Қалалық білім бөлімінен келген хат негізінде: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“Білім беру ұйымдарындағы міндетті мектеп формасы туралы”.11.05.17ж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IMG-20170914-WA0012.jpg"/>
          <p:cNvPicPr>
            <a:picLocks noChangeAspect="1" noChangeArrowheads="1"/>
          </p:cNvPicPr>
          <p:nvPr/>
        </p:nvPicPr>
        <p:blipFill>
          <a:blip r:embed="rId2"/>
          <a:srcRect l="2128" t="8955" b="11940"/>
          <a:stretch>
            <a:fillRect/>
          </a:stretch>
        </p:blipFill>
        <p:spPr bwMode="auto">
          <a:xfrm>
            <a:off x="1000100" y="1714488"/>
            <a:ext cx="3286148" cy="3786214"/>
          </a:xfrm>
          <a:prstGeom prst="rect">
            <a:avLst/>
          </a:prstGeom>
          <a:noFill/>
        </p:spPr>
      </p:pic>
      <p:pic>
        <p:nvPicPr>
          <p:cNvPr id="1027" name="Picture 3" descr="C:\Users\User\Desktop\IMG-20170914-WA0013.jpg"/>
          <p:cNvPicPr>
            <a:picLocks noChangeAspect="1" noChangeArrowheads="1"/>
          </p:cNvPicPr>
          <p:nvPr/>
        </p:nvPicPr>
        <p:blipFill>
          <a:blip r:embed="rId3"/>
          <a:srcRect t="30769"/>
          <a:stretch>
            <a:fillRect/>
          </a:stretch>
        </p:blipFill>
        <p:spPr bwMode="auto">
          <a:xfrm>
            <a:off x="5000628" y="1785926"/>
            <a:ext cx="3214710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150</TotalTime>
  <Words>547</Words>
  <Application>Microsoft Office PowerPoint</Application>
  <PresentationFormat>Экран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«Орта білім беру ұйымдары  үшін міндетті мектеп формасына қойылатын талаптарды бекіту туралы» </vt:lpstr>
      <vt:lpstr>Слайд 2</vt:lpstr>
      <vt:lpstr>Слайд 3</vt:lpstr>
      <vt:lpstr>Слайд 4</vt:lpstr>
      <vt:lpstr>4.Қыздардың мектеп формасы: пиджак,жилет,юбка,шалбар, классикалық жейде(қысқы уақытта:трикотаж,жилет, сарафан,водолазка).Қыздарға арналған шалбарлар еркін тігілген және ұзындығы бойынша тобықты жауып тұрады. 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«Орта білім беру ұйымдары  үшін міндетті мектеп формасына қойылатын талаптарды бекіту туралы» </dc:title>
  <dc:creator>Home</dc:creator>
  <cp:lastModifiedBy>User</cp:lastModifiedBy>
  <cp:revision>38</cp:revision>
  <dcterms:created xsi:type="dcterms:W3CDTF">2016-04-09T01:37:22Z</dcterms:created>
  <dcterms:modified xsi:type="dcterms:W3CDTF">2018-03-27T10:58:24Z</dcterms:modified>
</cp:coreProperties>
</file>